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1"/>
  </p:notesMasterIdLst>
  <p:sldIdLst>
    <p:sldId id="324" r:id="rId3"/>
    <p:sldId id="364" r:id="rId4"/>
    <p:sldId id="365" r:id="rId5"/>
    <p:sldId id="309" r:id="rId6"/>
    <p:sldId id="371" r:id="rId7"/>
    <p:sldId id="372" r:id="rId8"/>
    <p:sldId id="366" r:id="rId9"/>
    <p:sldId id="317" r:id="rId10"/>
    <p:sldId id="313" r:id="rId11"/>
    <p:sldId id="367" r:id="rId12"/>
    <p:sldId id="374" r:id="rId13"/>
    <p:sldId id="373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68" r:id="rId25"/>
    <p:sldId id="321" r:id="rId26"/>
    <p:sldId id="385" r:id="rId27"/>
    <p:sldId id="386" r:id="rId28"/>
    <p:sldId id="387" r:id="rId29"/>
    <p:sldId id="330" r:id="rId30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34" y="77"/>
      </p:cViewPr>
      <p:guideLst>
        <p:guide orient="horz" pos="1629"/>
        <p:guide pos="29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9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 hasCustomPrompt="1"/>
          </p:nvPr>
        </p:nvSpPr>
        <p:spPr>
          <a:xfrm>
            <a:off x="682943" y="1274799"/>
            <a:ext cx="3240405" cy="32413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 hasCustomPrompt="1"/>
          </p:nvPr>
        </p:nvSpPr>
        <p:spPr>
          <a:xfrm>
            <a:off x="1331595" y="1274799"/>
            <a:ext cx="1944530" cy="19450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5" name="Рисунок 3"/>
          <p:cNvSpPr>
            <a:spLocks noGrp="1"/>
          </p:cNvSpPr>
          <p:nvPr>
            <p:ph type="pic" sz="quarter" idx="11" hasCustomPrompt="1"/>
          </p:nvPr>
        </p:nvSpPr>
        <p:spPr>
          <a:xfrm>
            <a:off x="5868144" y="1275245"/>
            <a:ext cx="1944530" cy="19450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6" name="Рисунок 3"/>
          <p:cNvSpPr>
            <a:spLocks noGrp="1"/>
          </p:cNvSpPr>
          <p:nvPr>
            <p:ph type="pic" sz="quarter" idx="12" hasCustomPrompt="1"/>
          </p:nvPr>
        </p:nvSpPr>
        <p:spPr>
          <a:xfrm>
            <a:off x="3599892" y="1275245"/>
            <a:ext cx="1944530" cy="19450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 hasCustomPrompt="1"/>
          </p:nvPr>
        </p:nvSpPr>
        <p:spPr>
          <a:xfrm>
            <a:off x="1331595" y="1274799"/>
            <a:ext cx="1944530" cy="19450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5" name="Рисунок 3"/>
          <p:cNvSpPr>
            <a:spLocks noGrp="1"/>
          </p:cNvSpPr>
          <p:nvPr>
            <p:ph type="pic" sz="quarter" idx="11" hasCustomPrompt="1"/>
          </p:nvPr>
        </p:nvSpPr>
        <p:spPr>
          <a:xfrm>
            <a:off x="5868144" y="1275245"/>
            <a:ext cx="1944530" cy="19450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6" name="Рисунок 3"/>
          <p:cNvSpPr>
            <a:spLocks noGrp="1"/>
          </p:cNvSpPr>
          <p:nvPr>
            <p:ph type="pic" sz="quarter" idx="12" hasCustomPrompt="1"/>
          </p:nvPr>
        </p:nvSpPr>
        <p:spPr>
          <a:xfrm>
            <a:off x="3599892" y="1275245"/>
            <a:ext cx="1944530" cy="19450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 hasCustomPrompt="1"/>
          </p:nvPr>
        </p:nvSpPr>
        <p:spPr>
          <a:xfrm>
            <a:off x="682943" y="1598479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5" name="Рисунок 3"/>
          <p:cNvSpPr>
            <a:spLocks noGrp="1"/>
          </p:cNvSpPr>
          <p:nvPr>
            <p:ph type="pic" sz="quarter" idx="11" hasCustomPrompt="1"/>
          </p:nvPr>
        </p:nvSpPr>
        <p:spPr>
          <a:xfrm>
            <a:off x="1979712" y="2895429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6" name="Рисунок 3"/>
          <p:cNvSpPr>
            <a:spLocks noGrp="1"/>
          </p:cNvSpPr>
          <p:nvPr>
            <p:ph type="pic" sz="quarter" idx="12" hasCustomPrompt="1"/>
          </p:nvPr>
        </p:nvSpPr>
        <p:spPr>
          <a:xfrm>
            <a:off x="3275856" y="1598925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7" name="Рисунок 3"/>
          <p:cNvSpPr>
            <a:spLocks noGrp="1"/>
          </p:cNvSpPr>
          <p:nvPr>
            <p:ph type="pic" sz="quarter" idx="13" hasCustomPrompt="1"/>
          </p:nvPr>
        </p:nvSpPr>
        <p:spPr>
          <a:xfrm>
            <a:off x="4572626" y="2895876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8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5868144" y="1598925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5" hasCustomPrompt="1"/>
          </p:nvPr>
        </p:nvSpPr>
        <p:spPr>
          <a:xfrm>
            <a:off x="7164914" y="2895876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10" name="Рисунок 3"/>
          <p:cNvSpPr>
            <a:spLocks noGrp="1"/>
          </p:cNvSpPr>
          <p:nvPr>
            <p:ph type="pic" sz="quarter" idx="16" hasCustomPrompt="1"/>
          </p:nvPr>
        </p:nvSpPr>
        <p:spPr>
          <a:xfrm>
            <a:off x="683568" y="2895429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11" name="Рисунок 3"/>
          <p:cNvSpPr>
            <a:spLocks noGrp="1"/>
          </p:cNvSpPr>
          <p:nvPr>
            <p:ph type="pic" sz="quarter" idx="17" hasCustomPrompt="1"/>
          </p:nvPr>
        </p:nvSpPr>
        <p:spPr>
          <a:xfrm>
            <a:off x="1979712" y="1598925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12" name="Рисунок 3"/>
          <p:cNvSpPr>
            <a:spLocks noGrp="1"/>
          </p:cNvSpPr>
          <p:nvPr>
            <p:ph type="pic" sz="quarter" idx="18" hasCustomPrompt="1"/>
          </p:nvPr>
        </p:nvSpPr>
        <p:spPr>
          <a:xfrm>
            <a:off x="3275856" y="2895429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9" hasCustomPrompt="1"/>
          </p:nvPr>
        </p:nvSpPr>
        <p:spPr>
          <a:xfrm>
            <a:off x="4572000" y="1598925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 hasCustomPrompt="1"/>
          </p:nvPr>
        </p:nvSpPr>
        <p:spPr>
          <a:xfrm>
            <a:off x="5868144" y="2895429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 hasCustomPrompt="1"/>
          </p:nvPr>
        </p:nvSpPr>
        <p:spPr>
          <a:xfrm>
            <a:off x="7164288" y="1598925"/>
            <a:ext cx="1297305" cy="129623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 hasCustomPrompt="1"/>
          </p:nvPr>
        </p:nvSpPr>
        <p:spPr>
          <a:xfrm>
            <a:off x="424340" y="1274799"/>
            <a:ext cx="3240405" cy="324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5" name="Рисунок 3"/>
          <p:cNvSpPr>
            <a:spLocks noGrp="1"/>
          </p:cNvSpPr>
          <p:nvPr>
            <p:ph type="pic" sz="quarter" idx="11" hasCustomPrompt="1"/>
          </p:nvPr>
        </p:nvSpPr>
        <p:spPr>
          <a:xfrm>
            <a:off x="3794939" y="2960700"/>
            <a:ext cx="1555373" cy="15558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6" name="Рисунок 3"/>
          <p:cNvSpPr>
            <a:spLocks noGrp="1"/>
          </p:cNvSpPr>
          <p:nvPr>
            <p:ph type="pic" sz="quarter" idx="12" hasCustomPrompt="1"/>
          </p:nvPr>
        </p:nvSpPr>
        <p:spPr>
          <a:xfrm>
            <a:off x="5479927" y="2960700"/>
            <a:ext cx="1555373" cy="15558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7" name="Рисунок 3"/>
          <p:cNvSpPr>
            <a:spLocks noGrp="1"/>
          </p:cNvSpPr>
          <p:nvPr>
            <p:ph type="pic" sz="quarter" idx="13" hasCustomPrompt="1"/>
          </p:nvPr>
        </p:nvSpPr>
        <p:spPr>
          <a:xfrm>
            <a:off x="7164913" y="2960700"/>
            <a:ext cx="1555373" cy="15558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 flipH="1" flipV="1">
            <a:off x="215658" y="-1"/>
            <a:ext cx="696760" cy="897021"/>
          </a:xfrm>
          <a:prstGeom prst="parallelogram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3765" rtl="0" eaLnBrk="1" latinLnBrk="0" hangingPunct="1">
        <a:spcBef>
          <a:spcPct val="0"/>
        </a:spcBef>
        <a:buNone/>
        <a:defRPr sz="44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9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3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GIF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e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0840" y="0"/>
            <a:ext cx="2423160" cy="192786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6978316 w 12192000"/>
              <a:gd name="connsiteY1" fmla="*/ 0 h 6858000"/>
              <a:gd name="connsiteX2" fmla="*/ 12192000 w 12192000"/>
              <a:gd name="connsiteY2" fmla="*/ 5213685 h 6858000"/>
              <a:gd name="connsiteX3" fmla="*/ 12192000 w 12192000"/>
              <a:gd name="connsiteY3" fmla="*/ 6858000 h 6858000"/>
              <a:gd name="connsiteX4" fmla="*/ 5213686 w 12192000"/>
              <a:gd name="connsiteY4" fmla="*/ 6858000 h 6858000"/>
              <a:gd name="connsiteX5" fmla="*/ 0 w 12192000"/>
              <a:gd name="connsiteY5" fmla="*/ 16443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978316" y="0"/>
                </a:lnTo>
                <a:lnTo>
                  <a:pt x="12192000" y="5213685"/>
                </a:lnTo>
                <a:lnTo>
                  <a:pt x="12192000" y="6858000"/>
                </a:lnTo>
                <a:lnTo>
                  <a:pt x="5213686" y="6858000"/>
                </a:lnTo>
                <a:lnTo>
                  <a:pt x="0" y="164431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89311" y="1430827"/>
            <a:ext cx="20116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sz="36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我的商城</a:t>
            </a:r>
            <a:endParaRPr lang="zh-CN" sz="36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98643" y="2212296"/>
            <a:ext cx="3992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系统架构设计课程设计</a:t>
            </a:r>
            <a:endParaRPr lang="zh-CN" altLang="en-US" sz="3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153606" y="3040427"/>
            <a:ext cx="2836787" cy="33318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05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44008" y="3135070"/>
            <a:ext cx="655983" cy="0"/>
            <a:chOff x="5625548" y="3867892"/>
            <a:chExt cx="874644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6978316 w 12192000"/>
              <a:gd name="connsiteY1" fmla="*/ 0 h 6858000"/>
              <a:gd name="connsiteX2" fmla="*/ 12192000 w 12192000"/>
              <a:gd name="connsiteY2" fmla="*/ 5213685 h 6858000"/>
              <a:gd name="connsiteX3" fmla="*/ 12192000 w 12192000"/>
              <a:gd name="connsiteY3" fmla="*/ 6858000 h 6858000"/>
              <a:gd name="connsiteX4" fmla="*/ 5213686 w 12192000"/>
              <a:gd name="connsiteY4" fmla="*/ 6858000 h 6858000"/>
              <a:gd name="connsiteX5" fmla="*/ 0 w 12192000"/>
              <a:gd name="connsiteY5" fmla="*/ 16443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978316" y="0"/>
                </a:lnTo>
                <a:lnTo>
                  <a:pt x="12192000" y="5213685"/>
                </a:lnTo>
                <a:lnTo>
                  <a:pt x="12192000" y="6858000"/>
                </a:lnTo>
                <a:lnTo>
                  <a:pt x="5213686" y="6858000"/>
                </a:lnTo>
                <a:lnTo>
                  <a:pt x="0" y="164431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98926" y="1421607"/>
            <a:ext cx="9461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i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</a:t>
            </a:r>
            <a:endParaRPr lang="zh-CN" altLang="en-US" sz="5400" b="1" i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矩形 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863517" y="3074421"/>
            <a:ext cx="34169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Architecture Design</a:t>
            </a:r>
            <a:endParaRPr lang="en-US" altLang="zh-CN" sz="9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7160" y="2310304"/>
            <a:ext cx="12496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架构设计</a:t>
            </a:r>
            <a:endParaRPr lang="zh-CN" altLang="en-US" sz="21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46269" y="3541532"/>
            <a:ext cx="851462" cy="21049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NEXT</a:t>
            </a:r>
            <a:endParaRPr lang="zh-CN" altLang="en-US" sz="9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153607" y="2818177"/>
            <a:ext cx="2836787" cy="33318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05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44009" y="2912820"/>
            <a:ext cx="655983" cy="0"/>
            <a:chOff x="5625548" y="3867892"/>
            <a:chExt cx="874644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部署架构图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diagram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3335" y="-12065"/>
          <a:ext cx="9079865" cy="5151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18191480" imgH="10741025" progId="Visio.Drawing.15">
                  <p:embed/>
                </p:oleObj>
              </mc:Choice>
              <mc:Fallback>
                <p:oleObj name="" r:id="rId1" imgW="18191480" imgH="1074102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35" y="-12065"/>
                        <a:ext cx="9079865" cy="5151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架构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描述（</a:t>
            </a: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1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description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2" y="1048512"/>
            <a:ext cx="7784592" cy="196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说明：系统是在</a:t>
            </a:r>
            <a:r>
              <a:rPr lang="zh-CN" altLang="zh-CN" b="1" dirty="0"/>
              <a:t>本机部署</a:t>
            </a:r>
            <a:r>
              <a:rPr lang="zh-CN" altLang="zh-CN" dirty="0"/>
              <a:t>的，所以在门户首页的访问上，没有采用</a:t>
            </a:r>
            <a:r>
              <a:rPr lang="en-US" altLang="zh-CN" dirty="0"/>
              <a:t>CDN</a:t>
            </a:r>
            <a:r>
              <a:rPr lang="zh-CN" altLang="zh-CN" dirty="0"/>
              <a:t>。关于域名访问通过修改本机的</a:t>
            </a:r>
            <a:r>
              <a:rPr lang="en-US" altLang="zh-CN" dirty="0"/>
              <a:t>hosts</a:t>
            </a:r>
            <a:r>
              <a:rPr lang="zh-CN" altLang="zh-CN" dirty="0"/>
              <a:t>文件。“我的商城”中的功能已经拆解，并都已经容器化，为避免误解，以下描述中的服务器，实际上就是</a:t>
            </a:r>
            <a:r>
              <a:rPr lang="zh-CN" altLang="zh-CN" b="1" dirty="0"/>
              <a:t>容器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/>
              <a:t>用户访问主页</a:t>
            </a:r>
            <a:r>
              <a:rPr lang="en-US" altLang="zh-CN" dirty="0"/>
              <a:t>www.mymall.com</a:t>
            </a:r>
            <a:r>
              <a:rPr lang="zh-CN" altLang="zh-CN" dirty="0"/>
              <a:t>，可以类比相关的商城，如淘宝、京东，我们假想首页的访问量会很大，首页服务器需要不止一台，所以部署了多台首页服务器；要保证每台负载的用户差不多，我们使用</a:t>
            </a:r>
            <a:r>
              <a:rPr lang="en-US" altLang="zh-CN" dirty="0"/>
              <a:t>Nginx</a:t>
            </a:r>
            <a:r>
              <a:rPr lang="zh-CN" altLang="zh-CN" dirty="0"/>
              <a:t>做反向代理和负载均衡服务器。</a:t>
            </a:r>
            <a:endParaRPr lang="zh-CN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" r="36034" b="20051"/>
          <a:stretch>
            <a:fillRect/>
          </a:stretch>
        </p:blipFill>
        <p:spPr bwMode="auto">
          <a:xfrm>
            <a:off x="5180076" y="2430780"/>
            <a:ext cx="3368040" cy="229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架构描述（</a:t>
            </a: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2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description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0352" y="1658112"/>
            <a:ext cx="4736592" cy="196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Nginx</a:t>
            </a:r>
            <a:r>
              <a:rPr lang="zh-CN" altLang="zh-CN" dirty="0"/>
              <a:t>作为商城流量的入口，所面对的负载极易造成单点故障，一旦单点故障会造成整个商城无法访问。为体现这一点，部署两台</a:t>
            </a:r>
            <a:r>
              <a:rPr lang="en-US" altLang="zh-CN" dirty="0"/>
              <a:t>Nginx</a:t>
            </a:r>
            <a:r>
              <a:rPr lang="zh-CN" altLang="zh-CN" dirty="0"/>
              <a:t>服务器来降低</a:t>
            </a:r>
            <a:r>
              <a:rPr lang="zh-CN" altLang="zh-CN" b="1" dirty="0"/>
              <a:t>单点故障</a:t>
            </a:r>
            <a:r>
              <a:rPr lang="zh-CN" altLang="zh-CN" dirty="0"/>
              <a:t>的风险。两台</a:t>
            </a:r>
            <a:r>
              <a:rPr lang="en-US" altLang="zh-CN" dirty="0"/>
              <a:t>Nginx</a:t>
            </a:r>
            <a:r>
              <a:rPr lang="zh-CN" altLang="zh-CN" dirty="0"/>
              <a:t>服务器为</a:t>
            </a:r>
            <a:r>
              <a:rPr lang="zh-CN" altLang="zh-CN" b="1" dirty="0"/>
              <a:t>双主热备</a:t>
            </a:r>
            <a:r>
              <a:rPr lang="zh-CN" altLang="zh-CN" dirty="0"/>
              <a:t>，保证高可用，通过</a:t>
            </a:r>
            <a:r>
              <a:rPr lang="en-US" altLang="zh-CN" dirty="0"/>
              <a:t>LVS</a:t>
            </a:r>
            <a:r>
              <a:rPr lang="zh-CN" altLang="zh-CN" dirty="0"/>
              <a:t>进行负载均衡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/>
              <a:t>在这里我们会对</a:t>
            </a:r>
            <a:r>
              <a:rPr lang="en-US" altLang="zh-CN" dirty="0"/>
              <a:t>1</a:t>
            </a:r>
            <a:r>
              <a:rPr lang="zh-CN" altLang="zh-CN" dirty="0"/>
              <a:t>台</a:t>
            </a:r>
            <a:r>
              <a:rPr lang="en-US" altLang="zh-CN" dirty="0"/>
              <a:t>Nginx</a:t>
            </a:r>
            <a:r>
              <a:rPr lang="zh-CN" altLang="zh-CN" dirty="0"/>
              <a:t>服务器做</a:t>
            </a:r>
            <a:r>
              <a:rPr lang="zh-CN" altLang="zh-CN" b="1" dirty="0"/>
              <a:t>破坏性测试</a:t>
            </a:r>
            <a:r>
              <a:rPr lang="zh-CN" altLang="zh-CN" dirty="0"/>
              <a:t>，验证服务的高可用。</a:t>
            </a:r>
            <a:endParaRPr lang="zh-CN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5668010" y="1066800"/>
            <a:ext cx="2896870" cy="321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架构描述（</a:t>
            </a:r>
            <a:r>
              <a:rPr lang="en-US" altLang="zh-CN" sz="2000" b="1" dirty="0">
                <a:solidFill>
                  <a:schemeClr val="tx2"/>
                </a:solidFill>
                <a:latin typeface="+mn-ea"/>
              </a:rPr>
              <a:t>3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description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8160" y="1267968"/>
            <a:ext cx="3758207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dirty="0"/>
              <a:t>门户首页是系统服务的入口，用户使用的比较多的是搜索服务，用户进行搜索时常常有几类意图：浏览型、查询型、对比型、确定型。</a:t>
            </a:r>
            <a:endParaRPr lang="zh-CN" altLang="zh-CN" dirty="0"/>
          </a:p>
          <a:p>
            <a:pPr lvl="0"/>
            <a:endParaRPr lang="zh-CN" altLang="zh-CN" dirty="0"/>
          </a:p>
          <a:p>
            <a:pPr lvl="0"/>
            <a:r>
              <a:rPr lang="zh-CN" altLang="zh-CN" dirty="0"/>
              <a:t>无论是哪类用户，使用关键词进行搜索，会得到搜索结果相关的页面。在未做缓存前，该页面是经过后台根据模板结合数据渲染得到的，频繁相同关键词的搜索会消耗很多</a:t>
            </a:r>
            <a:r>
              <a:rPr lang="en-US" altLang="zh-CN" dirty="0"/>
              <a:t>CPU</a:t>
            </a:r>
            <a:r>
              <a:rPr lang="zh-CN" altLang="zh-CN" dirty="0"/>
              <a:t>资源，结合假想的用户基数，进行搜索结果的</a:t>
            </a:r>
            <a:r>
              <a:rPr lang="zh-CN" altLang="zh-CN" b="1" dirty="0"/>
              <a:t>页面静态化</a:t>
            </a:r>
            <a:r>
              <a:rPr lang="zh-CN" altLang="zh-CN" dirty="0"/>
              <a:t>，对性能的提升就比较可观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/>
            <a:endParaRPr lang="zh-CN" altLang="zh-CN" dirty="0"/>
          </a:p>
          <a:p>
            <a:r>
              <a:rPr lang="zh-CN" altLang="zh-CN" dirty="0"/>
              <a:t>这里，我们会简单对比搜索结果静态化改造前后的响应时间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对于搜索结果页面静态化</a:t>
            </a:r>
            <a:r>
              <a:rPr lang="zh-CN" altLang="zh-CN" b="1" dirty="0"/>
              <a:t>缓存时间</a:t>
            </a:r>
            <a:r>
              <a:rPr lang="zh-CN" altLang="zh-CN" dirty="0"/>
              <a:t>，设置为多少合适的思考，应当结合业务和业务规则的制定。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83" y="1677545"/>
            <a:ext cx="4303026" cy="2441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架构描述（</a:t>
            </a: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4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description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4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6992" y="1121664"/>
            <a:ext cx="4218432" cy="154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对于假想的大量用户的查询，用</a:t>
            </a:r>
            <a:r>
              <a:rPr lang="en-US" altLang="zh-CN" dirty="0"/>
              <a:t>like</a:t>
            </a:r>
            <a:r>
              <a:rPr lang="zh-CN" altLang="zh-CN" dirty="0"/>
              <a:t>搜索很慢的，所以考虑整合</a:t>
            </a:r>
            <a:r>
              <a:rPr lang="zh-CN" altLang="zh-CN" b="1" dirty="0"/>
              <a:t>搜索引擎</a:t>
            </a:r>
            <a:r>
              <a:rPr lang="zh-CN" altLang="zh-CN" dirty="0"/>
              <a:t>，对于假想的业务场景，需要大规模、容错、分布式索引和检索能力，故考虑使用</a:t>
            </a:r>
            <a:r>
              <a:rPr lang="en-US" altLang="zh-CN" b="1" dirty="0" err="1"/>
              <a:t>SolrCloud</a:t>
            </a:r>
            <a:r>
              <a:rPr lang="zh-CN" altLang="zh-CN" dirty="0"/>
              <a:t>。</a:t>
            </a:r>
            <a:r>
              <a:rPr lang="en-US" altLang="zh-CN" dirty="0" err="1"/>
              <a:t>SolrCloud</a:t>
            </a:r>
            <a:r>
              <a:rPr lang="zh-CN" altLang="zh-CN" dirty="0"/>
              <a:t>是基于</a:t>
            </a:r>
            <a:r>
              <a:rPr lang="en-US" altLang="zh-CN" dirty="0" err="1"/>
              <a:t>Solr</a:t>
            </a:r>
            <a:r>
              <a:rPr lang="zh-CN" altLang="zh-CN" dirty="0"/>
              <a:t>和</a:t>
            </a:r>
            <a:r>
              <a:rPr lang="en-US" altLang="zh-CN" dirty="0"/>
              <a:t>Zookeeper</a:t>
            </a:r>
            <a:r>
              <a:rPr lang="zh-CN" altLang="zh-CN" dirty="0"/>
              <a:t>的分布式搜索方案，它的主要思想是使用</a:t>
            </a:r>
            <a:r>
              <a:rPr lang="en-US" altLang="zh-CN" dirty="0"/>
              <a:t>Zookeeper</a:t>
            </a:r>
            <a:r>
              <a:rPr lang="zh-CN" altLang="zh-CN" dirty="0"/>
              <a:t>作为集群的配置信息中心，保证配置在集群中的一致性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46176" y="2526792"/>
            <a:ext cx="2872105" cy="2324100"/>
          </a:xfrm>
          <a:prstGeom prst="rect">
            <a:avLst/>
          </a:prstGeom>
        </p:spPr>
      </p:pic>
      <p:pic>
        <p:nvPicPr>
          <p:cNvPr id="6" name="图片 5" descr="https://images2015.cnblogs.com/blog/979088/201608/979088-20160808080901059-159261720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04" y="1676400"/>
            <a:ext cx="3596640" cy="29747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669280" y="1194816"/>
            <a:ext cx="24749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SolrCloud</a:t>
            </a:r>
            <a:r>
              <a:rPr lang="zh-CN" altLang="zh-CN" dirty="0"/>
              <a:t>的结构如图所示。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架构描述（</a:t>
            </a:r>
            <a:r>
              <a:rPr lang="en-US" altLang="zh-CN" sz="2000" b="1" dirty="0">
                <a:solidFill>
                  <a:schemeClr val="tx2"/>
                </a:solidFill>
                <a:latin typeface="+mn-ea"/>
              </a:rPr>
              <a:t>5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description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920" y="1464873"/>
            <a:ext cx="3288311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用户在搜索结果页面会点击商品链接，浏览商品详情页。商品详情页也是可以</a:t>
            </a:r>
            <a:r>
              <a:rPr lang="zh-CN" altLang="zh-CN" b="1" dirty="0"/>
              <a:t>页面静态化</a:t>
            </a:r>
            <a:r>
              <a:rPr lang="zh-CN" altLang="zh-CN" dirty="0"/>
              <a:t>，提升响应时间和性能的。而且相对于商品搜索结果需要设置缓存过期时间，商品详情页可以长时间保存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 smtClean="0"/>
              <a:t>商品</a:t>
            </a:r>
            <a:r>
              <a:rPr lang="zh-CN" altLang="zh-CN" dirty="0"/>
              <a:t>详情页的静态页面，在后台添加商品时，使用</a:t>
            </a:r>
            <a:r>
              <a:rPr lang="en-US" altLang="zh-CN" b="1" dirty="0" err="1"/>
              <a:t>Themeleaf</a:t>
            </a:r>
            <a:r>
              <a:rPr lang="zh-CN" altLang="en-US" b="1" dirty="0" err="1"/>
              <a:t>模板</a:t>
            </a:r>
            <a:r>
              <a:rPr lang="zh-CN" altLang="zh-CN" dirty="0"/>
              <a:t>对页面静态化生成。将生成的商品详情页，上传到静态资源服务器，利用</a:t>
            </a:r>
            <a:r>
              <a:rPr lang="en-US" altLang="zh-CN" b="1" dirty="0"/>
              <a:t>Nginx</a:t>
            </a:r>
            <a:r>
              <a:rPr lang="zh-CN" altLang="zh-CN" dirty="0"/>
              <a:t>对静态资源的加载能力，提升访问商品详情页的响应速度。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58" y="1385504"/>
            <a:ext cx="4677066" cy="2744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架构描述（</a:t>
            </a:r>
            <a:r>
              <a:rPr lang="en-US" altLang="zh-CN" sz="2000" b="1" dirty="0">
                <a:solidFill>
                  <a:schemeClr val="tx2"/>
                </a:solidFill>
                <a:latin typeface="+mn-ea"/>
              </a:rPr>
              <a:t>6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description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6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7680" y="1133856"/>
            <a:ext cx="3621024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后台管理添加商品和描述等功能，上传的大量的小图片的存储方案采用的是</a:t>
            </a:r>
            <a:r>
              <a:rPr lang="en-US" altLang="zh-CN" b="1" dirty="0" err="1"/>
              <a:t>FastDFS</a:t>
            </a:r>
            <a:r>
              <a:rPr lang="zh-CN" altLang="en-US" b="1" dirty="0" err="1"/>
              <a:t>。</a:t>
            </a:r>
            <a:endParaRPr lang="zh-CN" altLang="en-US" b="1" dirty="0" err="1"/>
          </a:p>
          <a:p>
            <a:r>
              <a:rPr lang="en-US" altLang="zh-CN" b="1" dirty="0" err="1"/>
              <a:t>FastDFS</a:t>
            </a:r>
            <a:r>
              <a:rPr lang="zh-CN" altLang="zh-CN" dirty="0"/>
              <a:t>它是一个开源的轻量级分布式文件系统，</a:t>
            </a:r>
            <a:r>
              <a:rPr lang="en-US" altLang="zh-CN" dirty="0" err="1"/>
              <a:t>FastDFS</a:t>
            </a:r>
            <a:r>
              <a:rPr lang="zh-CN" altLang="zh-CN" dirty="0"/>
              <a:t>为互联网量身定制，充分考虑了冗余备份、负载均衡、线性扩容等机制，并注重高可用、高性能等指标。它是</a:t>
            </a:r>
            <a:r>
              <a:rPr lang="en-US" altLang="zh-CN" dirty="0"/>
              <a:t>Master-Worker</a:t>
            </a:r>
            <a:r>
              <a:rPr lang="zh-CN" altLang="zh-CN" dirty="0"/>
              <a:t>模式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FastDFS</a:t>
            </a:r>
            <a:r>
              <a:rPr lang="zh-CN" altLang="zh-CN" dirty="0"/>
              <a:t>架构包括</a:t>
            </a:r>
            <a:r>
              <a:rPr lang="en-US" altLang="zh-CN" dirty="0"/>
              <a:t> Tracker server</a:t>
            </a:r>
            <a:r>
              <a:rPr lang="zh-CN" altLang="zh-CN" dirty="0"/>
              <a:t>和</a:t>
            </a:r>
            <a:r>
              <a:rPr lang="en-US" altLang="zh-CN" dirty="0"/>
              <a:t>Storage server</a:t>
            </a:r>
            <a:r>
              <a:rPr lang="zh-CN" altLang="zh-CN" dirty="0"/>
              <a:t>。客户端请求</a:t>
            </a:r>
            <a:r>
              <a:rPr lang="en-US" altLang="zh-CN" dirty="0"/>
              <a:t>Tracker server</a:t>
            </a:r>
            <a:r>
              <a:rPr lang="zh-CN" altLang="zh-CN" dirty="0"/>
              <a:t>进行文件上传、下载，通过</a:t>
            </a:r>
            <a:r>
              <a:rPr lang="en-US" altLang="zh-CN" dirty="0"/>
              <a:t>Tracker server</a:t>
            </a:r>
            <a:r>
              <a:rPr lang="zh-CN" altLang="zh-CN" dirty="0"/>
              <a:t>调度最终由</a:t>
            </a:r>
            <a:r>
              <a:rPr lang="en-US" altLang="zh-CN" dirty="0"/>
              <a:t>Storage server</a:t>
            </a:r>
            <a:r>
              <a:rPr lang="zh-CN" altLang="zh-CN" dirty="0"/>
              <a:t>完成文件上传和下载。</a:t>
            </a:r>
            <a:r>
              <a:rPr lang="en-US" altLang="zh-CN" dirty="0"/>
              <a:t>Tracker server</a:t>
            </a:r>
            <a:r>
              <a:rPr lang="zh-CN" altLang="zh-CN" dirty="0"/>
              <a:t>作用是负载均衡和调度，</a:t>
            </a:r>
            <a:r>
              <a:rPr lang="en-US" altLang="zh-CN" dirty="0"/>
              <a:t>Storage server</a:t>
            </a:r>
            <a:r>
              <a:rPr lang="zh-CN" altLang="zh-CN" dirty="0"/>
              <a:t>作用是文件存储，客户端上传的文件最终存储在</a:t>
            </a:r>
            <a:r>
              <a:rPr lang="en-US" altLang="zh-CN" dirty="0"/>
              <a:t>Storage</a:t>
            </a:r>
            <a:r>
              <a:rPr lang="zh-CN" altLang="zh-CN" dirty="0"/>
              <a:t>服务器上。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5" name="图片 4" descr="è¿éåå¾çæè¿°"/>
          <p:cNvPicPr/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8"/>
          <a:stretch>
            <a:fillRect/>
          </a:stretch>
        </p:blipFill>
        <p:spPr bwMode="auto">
          <a:xfrm>
            <a:off x="4657726" y="1737360"/>
            <a:ext cx="4099877" cy="1901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架构描述（</a:t>
            </a: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7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description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7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341120"/>
            <a:ext cx="7242048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关于单点登录系统，我们部署了多台单点登录服务器，模拟集群环境下的</a:t>
            </a:r>
            <a:r>
              <a:rPr lang="en-US" altLang="zh-CN" dirty="0"/>
              <a:t>Session</a:t>
            </a:r>
            <a:r>
              <a:rPr lang="zh-CN" altLang="zh-CN" dirty="0"/>
              <a:t>共享，采取的方案是基于</a:t>
            </a:r>
            <a:r>
              <a:rPr lang="en-US" altLang="zh-CN" dirty="0" err="1"/>
              <a:t>Redis</a:t>
            </a:r>
            <a:r>
              <a:rPr lang="zh-CN" altLang="zh-CN" dirty="0"/>
              <a:t>缓存的</a:t>
            </a:r>
            <a:r>
              <a:rPr lang="en-US" altLang="zh-CN" b="1" dirty="0"/>
              <a:t>Session</a:t>
            </a:r>
            <a:r>
              <a:rPr lang="zh-CN" altLang="zh-CN" b="1" dirty="0"/>
              <a:t>共享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 smtClean="0"/>
              <a:t>其他</a:t>
            </a:r>
            <a:r>
              <a:rPr lang="zh-CN" altLang="zh-CN" dirty="0"/>
              <a:t>系统调用单点登录系统服务根据</a:t>
            </a:r>
            <a:r>
              <a:rPr lang="en-US" altLang="zh-CN" dirty="0"/>
              <a:t> token </a:t>
            </a:r>
            <a:r>
              <a:rPr lang="zh-CN" altLang="zh-CN" dirty="0"/>
              <a:t>查询用户信息（跨域请求）。采用</a:t>
            </a:r>
            <a:r>
              <a:rPr lang="en-US" altLang="zh-CN" dirty="0" err="1"/>
              <a:t>Redis</a:t>
            </a:r>
            <a:r>
              <a:rPr lang="zh-CN" altLang="zh-CN" dirty="0"/>
              <a:t>集群</a:t>
            </a:r>
            <a:r>
              <a:rPr lang="zh-CN" altLang="zh-CN" b="1" dirty="0"/>
              <a:t>主从模式</a:t>
            </a:r>
            <a:r>
              <a:rPr lang="zh-CN" altLang="zh-CN" dirty="0"/>
              <a:t>，并利用</a:t>
            </a:r>
            <a:r>
              <a:rPr lang="en-US" altLang="zh-CN" dirty="0" err="1"/>
              <a:t>Redis</a:t>
            </a:r>
            <a:r>
              <a:rPr lang="zh-CN" altLang="zh-CN" dirty="0"/>
              <a:t>生成</a:t>
            </a:r>
            <a:r>
              <a:rPr lang="zh-CN" altLang="zh-CN" b="1" dirty="0"/>
              <a:t>分布式自增的</a:t>
            </a:r>
            <a:r>
              <a:rPr lang="en-US" altLang="zh-CN" b="1" dirty="0" err="1"/>
              <a:t>UserId</a:t>
            </a:r>
            <a:r>
              <a:rPr lang="zh-CN" altLang="zh-CN" dirty="0"/>
              <a:t>避免主键</a:t>
            </a:r>
            <a:r>
              <a:rPr lang="en-US" altLang="zh-CN" dirty="0"/>
              <a:t>ID</a:t>
            </a:r>
            <a:r>
              <a:rPr lang="zh-CN" altLang="zh-CN" dirty="0"/>
              <a:t>冲突。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8615" y="2930525"/>
            <a:ext cx="3638550" cy="1760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架构描述（</a:t>
            </a:r>
            <a:r>
              <a:rPr lang="en-US" altLang="zh-CN" sz="2000" b="1" dirty="0">
                <a:solidFill>
                  <a:schemeClr val="tx2"/>
                </a:solidFill>
                <a:latin typeface="+mn-ea"/>
              </a:rPr>
              <a:t>8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description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8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1832" y="1104900"/>
            <a:ext cx="6028944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MySQL</a:t>
            </a:r>
            <a:r>
              <a:rPr lang="zh-CN" altLang="zh-CN" dirty="0"/>
              <a:t>集群采用</a:t>
            </a:r>
            <a:r>
              <a:rPr lang="zh-CN" altLang="zh-CN" b="1" dirty="0"/>
              <a:t>读写分离</a:t>
            </a:r>
            <a:r>
              <a:rPr lang="en-US" altLang="zh-CN" dirty="0"/>
              <a:t>+</a:t>
            </a:r>
            <a:r>
              <a:rPr lang="zh-CN" altLang="zh-CN" b="1" dirty="0"/>
              <a:t>主从同步</a:t>
            </a:r>
            <a:r>
              <a:rPr lang="zh-CN" altLang="zh-CN" dirty="0"/>
              <a:t>。</a:t>
            </a:r>
            <a:endParaRPr lang="zh-CN" altLang="zh-CN" dirty="0"/>
          </a:p>
          <a:p>
            <a:pPr lvl="0"/>
            <a:r>
              <a:rPr lang="zh-CN" altLang="zh-CN" dirty="0"/>
              <a:t>数据热备，作为后备数据库，主数据库服务器故障后，可切换到从数据库继续工作，避免数据丢失。读写分离使数据库能支撑更大的并发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/>
            <a:endParaRPr lang="zh-CN" altLang="zh-CN" dirty="0"/>
          </a:p>
          <a:p>
            <a:r>
              <a:rPr lang="zh-CN" altLang="zh-CN" dirty="0"/>
              <a:t>关于读写分离前后</a:t>
            </a:r>
            <a:r>
              <a:rPr lang="zh-CN" altLang="zh-CN" dirty="0">
                <a:sym typeface="+mn-ea"/>
              </a:rPr>
              <a:t>性能</a:t>
            </a:r>
            <a:r>
              <a:rPr lang="zh-CN" altLang="zh-CN" dirty="0"/>
              <a:t>，我们做了一个接口的测试。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80" y="1992630"/>
            <a:ext cx="3125470" cy="2678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6978316 w 12192000"/>
              <a:gd name="connsiteY1" fmla="*/ 0 h 6858000"/>
              <a:gd name="connsiteX2" fmla="*/ 12192000 w 12192000"/>
              <a:gd name="connsiteY2" fmla="*/ 5213685 h 6858000"/>
              <a:gd name="connsiteX3" fmla="*/ 12192000 w 12192000"/>
              <a:gd name="connsiteY3" fmla="*/ 6858000 h 6858000"/>
              <a:gd name="connsiteX4" fmla="*/ 5213686 w 12192000"/>
              <a:gd name="connsiteY4" fmla="*/ 6858000 h 6858000"/>
              <a:gd name="connsiteX5" fmla="*/ 0 w 12192000"/>
              <a:gd name="connsiteY5" fmla="*/ 16443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978316" y="0"/>
                </a:lnTo>
                <a:lnTo>
                  <a:pt x="12192000" y="5213685"/>
                </a:lnTo>
                <a:lnTo>
                  <a:pt x="12192000" y="6858000"/>
                </a:lnTo>
                <a:lnTo>
                  <a:pt x="5213686" y="6858000"/>
                </a:lnTo>
                <a:lnTo>
                  <a:pt x="0" y="164431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0381" y="296786"/>
            <a:ext cx="20441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CONTENT</a:t>
            </a:r>
            <a:endParaRPr lang="zh-CN" altLang="en-US" sz="3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54602" y="875827"/>
            <a:ext cx="7574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787425" y="1151002"/>
            <a:ext cx="165481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</a:t>
            </a: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系统介绍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847583" y="1531386"/>
            <a:ext cx="31094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System Introduction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36127" y="2120091"/>
            <a:ext cx="165481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功能演示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796286" y="2500475"/>
            <a:ext cx="31094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Demo Presentation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84830" y="3089179"/>
            <a:ext cx="165481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架构设计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44988" y="3469563"/>
            <a:ext cx="31094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</a:t>
            </a:r>
            <a:r>
              <a:rPr lang="en-US" altLang="zh-CN" sz="9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Design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33533" y="4058269"/>
            <a:ext cx="165481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4693691" y="4438652"/>
            <a:ext cx="31094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Improved </a:t>
            </a:r>
            <a:r>
              <a:rPr lang="en-US" altLang="zh-CN" sz="9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Test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架构描述（</a:t>
            </a: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9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description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9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0905" y="1201882"/>
            <a:ext cx="50898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采用</a:t>
            </a:r>
            <a:r>
              <a:rPr lang="en-US" altLang="zh-CN" b="1" dirty="0" err="1"/>
              <a:t>Dubbo</a:t>
            </a:r>
            <a:r>
              <a:rPr lang="zh-CN" altLang="zh-CN" dirty="0"/>
              <a:t>框架，各系统的服务在服务注册中心注册，服务消费方使用</a:t>
            </a:r>
            <a:r>
              <a:rPr lang="en-US" altLang="zh-CN" dirty="0"/>
              <a:t>RPC</a:t>
            </a:r>
            <a:r>
              <a:rPr lang="zh-CN" altLang="zh-CN" dirty="0"/>
              <a:t>协议远程调用服务。</a:t>
            </a:r>
            <a:r>
              <a:rPr lang="en-US" altLang="zh-CN" dirty="0"/>
              <a:t>RPC</a:t>
            </a:r>
            <a:r>
              <a:rPr lang="zh-CN" altLang="zh-CN" dirty="0"/>
              <a:t>协议直接使用</a:t>
            </a:r>
            <a:r>
              <a:rPr lang="en-US" altLang="zh-CN" dirty="0"/>
              <a:t>Socket</a:t>
            </a:r>
            <a:r>
              <a:rPr lang="zh-CN" altLang="zh-CN" dirty="0"/>
              <a:t>通信，传输效率高，且便于服务治理。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6" name="图片 5" descr="IMG_256"/>
          <p:cNvPicPr/>
          <p:nvPr/>
        </p:nvPicPr>
        <p:blipFill>
          <a:blip r:embed="rId1"/>
          <a:stretch>
            <a:fillRect/>
          </a:stretch>
        </p:blipFill>
        <p:spPr>
          <a:xfrm>
            <a:off x="816610" y="2465705"/>
            <a:ext cx="3395980" cy="2098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416552" y="2637111"/>
            <a:ext cx="3834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Provider: </a:t>
            </a:r>
            <a:r>
              <a:rPr lang="zh-CN" altLang="zh-CN" dirty="0"/>
              <a:t>暴露服务的服务提供方。 </a:t>
            </a:r>
            <a:endParaRPr lang="zh-CN" altLang="zh-CN" dirty="0"/>
          </a:p>
          <a:p>
            <a:r>
              <a:rPr lang="en-US" altLang="zh-CN" dirty="0"/>
              <a:t>Consumer: </a:t>
            </a:r>
            <a:r>
              <a:rPr lang="zh-CN" altLang="zh-CN" dirty="0"/>
              <a:t>调用远程服务的服务消费方。 </a:t>
            </a:r>
            <a:endParaRPr lang="zh-CN" altLang="zh-CN" dirty="0"/>
          </a:p>
          <a:p>
            <a:r>
              <a:rPr lang="en-US" altLang="zh-CN" dirty="0"/>
              <a:t>Registry: </a:t>
            </a:r>
            <a:r>
              <a:rPr lang="zh-CN" altLang="zh-CN" dirty="0"/>
              <a:t>服务注册与发现的注册中心。 </a:t>
            </a:r>
            <a:endParaRPr lang="zh-CN" altLang="zh-CN" dirty="0"/>
          </a:p>
          <a:p>
            <a:r>
              <a:rPr lang="en-US" altLang="zh-CN" dirty="0"/>
              <a:t>Monitor: </a:t>
            </a:r>
            <a:r>
              <a:rPr lang="zh-CN" altLang="zh-CN" dirty="0"/>
              <a:t>统计服务的调用次数和调用时间的监控中心。（</a:t>
            </a:r>
            <a:r>
              <a:rPr lang="en-US" altLang="zh-CN" dirty="0" err="1"/>
              <a:t>Dubbo</a:t>
            </a:r>
            <a:r>
              <a:rPr lang="zh-CN" altLang="zh-CN" dirty="0"/>
              <a:t>监控中心） </a:t>
            </a:r>
            <a:endParaRPr lang="zh-CN" altLang="zh-CN" dirty="0"/>
          </a:p>
          <a:p>
            <a:r>
              <a:rPr lang="en-US" altLang="zh-CN" dirty="0"/>
              <a:t>Container: </a:t>
            </a:r>
            <a:r>
              <a:rPr lang="zh-CN" altLang="zh-CN" dirty="0"/>
              <a:t>服务运行容器。（在项目中为</a:t>
            </a:r>
            <a:r>
              <a:rPr lang="en-US" altLang="zh-CN" dirty="0"/>
              <a:t>Spring</a:t>
            </a:r>
            <a:r>
              <a:rPr lang="zh-CN" altLang="zh-CN" dirty="0"/>
              <a:t>容器）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架构描述（</a:t>
            </a: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10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description</a:t>
            </a:r>
            <a:r>
              <a:rPr lang="zh-CN" altLang="en-US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10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6185" y="849757"/>
            <a:ext cx="6351687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使用</a:t>
            </a:r>
            <a:r>
              <a:rPr lang="zh-CN" altLang="zh-CN" b="1" dirty="0" smtClean="0"/>
              <a:t>消息中间件</a:t>
            </a:r>
            <a:r>
              <a:rPr lang="en-US" altLang="zh-CN" dirty="0" err="1" smtClean="0"/>
              <a:t>ActiveMQ</a:t>
            </a:r>
            <a:r>
              <a:rPr lang="zh-CN" altLang="zh-CN" dirty="0" smtClean="0"/>
              <a:t>进行商品管理、前台系统、搜索系统间的解耦。</a:t>
            </a:r>
            <a:endParaRPr lang="zh-CN" altLang="zh-CN" dirty="0" smtClean="0"/>
          </a:p>
          <a:p>
            <a:endParaRPr lang="zh-CN" altLang="zh-CN" dirty="0" smtClean="0"/>
          </a:p>
          <a:p>
            <a:r>
              <a:rPr lang="zh-CN" altLang="zh-CN" dirty="0" smtClean="0"/>
              <a:t>在解耦之前，后台添加或删除一个商品，前台系统中的商品数据在缓存中，需要等待缓存过期，获取新的数据。一种方案是前台开发接口，后台在进行商品管理操作时调用这个接口，使得能及时显示商品，搜索系统也同理，但这样做系统间耦合性较高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我们采用的消息中间件的方案，采用发布</a:t>
            </a:r>
            <a:r>
              <a:rPr lang="en-US" altLang="zh-CN" dirty="0" smtClean="0"/>
              <a:t>-</a:t>
            </a:r>
            <a:r>
              <a:rPr lang="zh-CN" altLang="zh-CN" dirty="0" smtClean="0"/>
              <a:t>订阅的模式，以添加商品为例，后台管理系统对商品的添加操作后会发布主题“</a:t>
            </a:r>
            <a:r>
              <a:rPr lang="en-US" altLang="zh-CN" dirty="0" err="1" smtClean="0"/>
              <a:t>itemAddTopic</a:t>
            </a:r>
            <a:r>
              <a:rPr lang="zh-CN" altLang="zh-CN" dirty="0" smtClean="0"/>
              <a:t>”消息，前台系统和搜索系统会订阅该消息，前台系统生成商品详情静态页面，搜索系统生成新商品的索引。发布者和订阅者彼此不知道对方，故进行商品管理、前台系统、搜索系统间的</a:t>
            </a:r>
            <a:r>
              <a:rPr lang="zh-CN" altLang="zh-CN" b="1" dirty="0" smtClean="0"/>
              <a:t>解耦</a:t>
            </a:r>
            <a:r>
              <a:rPr lang="zh-CN" altLang="zh-CN" dirty="0" smtClean="0"/>
              <a:t>，发布者和订阅者仍存在时间依赖性。</a:t>
            </a:r>
            <a:endParaRPr lang="zh-CN" altLang="zh-CN" dirty="0" smtClean="0"/>
          </a:p>
          <a:p>
            <a:endParaRPr lang="zh-CN" altLang="zh-CN" dirty="0" smtClean="0"/>
          </a:p>
          <a:p>
            <a:endParaRPr lang="zh-CN" altLang="en-US" dirty="0"/>
          </a:p>
        </p:txBody>
      </p:sp>
      <p:pic>
        <p:nvPicPr>
          <p:cNvPr id="7" name="图片 6" descr="https://images2015.cnblogs.com/blog/270324/201703/270324-20170308120659563-15451298.jp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335" y="3371088"/>
            <a:ext cx="3430582" cy="16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架构描述（</a:t>
            </a: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11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97312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Architecture description</a:t>
            </a:r>
            <a:r>
              <a:rPr lang="zh-CN" altLang="en-US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11</a:t>
            </a:r>
            <a:r>
              <a:rPr lang="zh-CN" altLang="en-US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6185" y="994338"/>
            <a:ext cx="54376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系统开发采用</a:t>
            </a:r>
            <a:r>
              <a:rPr lang="en-US" altLang="zh-CN" dirty="0" smtClean="0"/>
              <a:t>MVC</a:t>
            </a:r>
            <a:r>
              <a:rPr lang="zh-CN" altLang="en-US" dirty="0" smtClean="0"/>
              <a:t>模式，基于</a:t>
            </a:r>
            <a:r>
              <a:rPr lang="en-US" altLang="zh-CN" dirty="0" smtClean="0"/>
              <a:t>Spring MVC</a:t>
            </a:r>
            <a:r>
              <a:rPr lang="zh-CN" altLang="en-US" dirty="0" smtClean="0"/>
              <a:t>框架。</a:t>
            </a:r>
            <a:endParaRPr lang="zh-CN" altLang="en-US" dirty="0"/>
          </a:p>
        </p:txBody>
      </p:sp>
      <p:pic>
        <p:nvPicPr>
          <p:cNvPr id="8" name="图片 7" descr="IMG_256"/>
          <p:cNvPicPr/>
          <p:nvPr/>
        </p:nvPicPr>
        <p:blipFill>
          <a:blip r:embed="rId1"/>
          <a:stretch>
            <a:fillRect/>
          </a:stretch>
        </p:blipFill>
        <p:spPr>
          <a:xfrm>
            <a:off x="335343" y="1503045"/>
            <a:ext cx="5559425" cy="2625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736336" y="597620"/>
            <a:ext cx="309676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100" dirty="0"/>
              <a:t>（</a:t>
            </a:r>
            <a:r>
              <a:rPr lang="en-US" altLang="zh-CN" sz="1100" dirty="0"/>
              <a:t>1</a:t>
            </a:r>
            <a:r>
              <a:rPr lang="zh-CN" altLang="zh-CN" sz="1100" dirty="0"/>
              <a:t>）首先用户发送请求——</a:t>
            </a:r>
            <a:r>
              <a:rPr lang="en-US" altLang="zh-CN" sz="1100" dirty="0"/>
              <a:t>&gt;</a:t>
            </a:r>
            <a:r>
              <a:rPr lang="en-US" altLang="zh-CN" sz="1100" dirty="0" err="1"/>
              <a:t>DispatcherServlet</a:t>
            </a:r>
            <a:r>
              <a:rPr lang="zh-CN" altLang="zh-CN" sz="1100" dirty="0"/>
              <a:t>，前端控制器收到请求后自己不进行处理，而是委托给其他的解析器进行处理，作为统一访问点，进行全局的流程控制；</a:t>
            </a:r>
            <a:endParaRPr lang="zh-CN" altLang="zh-CN" sz="1100" dirty="0"/>
          </a:p>
          <a:p>
            <a:r>
              <a:rPr lang="zh-CN" altLang="zh-CN" sz="1100" dirty="0"/>
              <a:t>（</a:t>
            </a:r>
            <a:r>
              <a:rPr lang="en-US" altLang="zh-CN" sz="1100" dirty="0"/>
              <a:t>2</a:t>
            </a:r>
            <a:r>
              <a:rPr lang="zh-CN" altLang="zh-CN" sz="1100" dirty="0"/>
              <a:t>）</a:t>
            </a:r>
            <a:r>
              <a:rPr lang="en-US" altLang="zh-CN" sz="1100" dirty="0" err="1"/>
              <a:t>DispatcherServlet</a:t>
            </a:r>
            <a:r>
              <a:rPr lang="zh-CN" altLang="zh-CN" sz="1100" dirty="0"/>
              <a:t>——</a:t>
            </a:r>
            <a:r>
              <a:rPr lang="en-US" altLang="zh-CN" sz="1100" dirty="0"/>
              <a:t>&gt;</a:t>
            </a:r>
            <a:r>
              <a:rPr lang="en-US" altLang="zh-CN" sz="1100" dirty="0" err="1"/>
              <a:t>HandlerMapping</a:t>
            </a:r>
            <a:r>
              <a:rPr lang="zh-CN" altLang="zh-CN" sz="1100" dirty="0"/>
              <a:t>，映射处理器将会把请求映射为</a:t>
            </a:r>
            <a:r>
              <a:rPr lang="en-US" altLang="zh-CN" sz="1100" dirty="0" err="1"/>
              <a:t>HandlerExecutionChain</a:t>
            </a:r>
            <a:r>
              <a:rPr lang="zh-CN" altLang="zh-CN" sz="1100" dirty="0"/>
              <a:t>对象（包含一个</a:t>
            </a:r>
            <a:r>
              <a:rPr lang="en-US" altLang="zh-CN" sz="1100" dirty="0"/>
              <a:t>Handler</a:t>
            </a:r>
            <a:r>
              <a:rPr lang="zh-CN" altLang="zh-CN" sz="1100" dirty="0"/>
              <a:t>处理器（页面控制器）对象、多个</a:t>
            </a:r>
            <a:r>
              <a:rPr lang="en-US" altLang="zh-CN" sz="1100" dirty="0" err="1"/>
              <a:t>HandlerInterceptor</a:t>
            </a:r>
            <a:r>
              <a:rPr lang="zh-CN" altLang="zh-CN" sz="1100" dirty="0"/>
              <a:t>拦截器）对象；</a:t>
            </a:r>
            <a:endParaRPr lang="zh-CN" altLang="zh-CN" sz="1100" dirty="0"/>
          </a:p>
          <a:p>
            <a:r>
              <a:rPr lang="zh-CN" altLang="zh-CN" sz="1100" dirty="0"/>
              <a:t>（</a:t>
            </a:r>
            <a:r>
              <a:rPr lang="en-US" altLang="zh-CN" sz="1100" dirty="0"/>
              <a:t>3</a:t>
            </a:r>
            <a:r>
              <a:rPr lang="zh-CN" altLang="zh-CN" sz="1100" dirty="0"/>
              <a:t>）</a:t>
            </a:r>
            <a:r>
              <a:rPr lang="en-US" altLang="zh-CN" sz="1100" dirty="0" err="1"/>
              <a:t>DispatcherServlet</a:t>
            </a:r>
            <a:r>
              <a:rPr lang="zh-CN" altLang="zh-CN" sz="1100" dirty="0"/>
              <a:t>——</a:t>
            </a:r>
            <a:r>
              <a:rPr lang="en-US" altLang="zh-CN" sz="1100" dirty="0"/>
              <a:t>&gt;</a:t>
            </a:r>
            <a:r>
              <a:rPr lang="en-US" altLang="zh-CN" sz="1100" dirty="0" err="1"/>
              <a:t>HandlerAdapter</a:t>
            </a:r>
            <a:r>
              <a:rPr lang="zh-CN" altLang="zh-CN" sz="1100" dirty="0"/>
              <a:t>，处理器适配器将会把处理器包装为适配器，从而支持多种类型的处理器，即适配器设计模式的应用，从而很容易支持很多类型的处理器；</a:t>
            </a:r>
            <a:endParaRPr lang="zh-CN" altLang="zh-CN" sz="1100" dirty="0"/>
          </a:p>
          <a:p>
            <a:r>
              <a:rPr lang="zh-CN" altLang="zh-CN" sz="1100" dirty="0"/>
              <a:t>（</a:t>
            </a:r>
            <a:r>
              <a:rPr lang="en-US" altLang="zh-CN" sz="1100" dirty="0"/>
              <a:t>4</a:t>
            </a:r>
            <a:r>
              <a:rPr lang="zh-CN" altLang="zh-CN" sz="1100" dirty="0"/>
              <a:t>）</a:t>
            </a:r>
            <a:r>
              <a:rPr lang="en-US" altLang="zh-CN" sz="1100" dirty="0" err="1"/>
              <a:t>HandlerAdapter</a:t>
            </a:r>
            <a:r>
              <a:rPr lang="zh-CN" altLang="zh-CN" sz="1100" dirty="0"/>
              <a:t>——</a:t>
            </a:r>
            <a:r>
              <a:rPr lang="en-US" altLang="zh-CN" sz="1100" dirty="0"/>
              <a:t>&gt;</a:t>
            </a:r>
            <a:r>
              <a:rPr lang="zh-CN" altLang="zh-CN" sz="1100" dirty="0"/>
              <a:t>调用处理器相应功能处理方法，并返回一个</a:t>
            </a:r>
            <a:r>
              <a:rPr lang="en-US" altLang="zh-CN" sz="1100" dirty="0" err="1"/>
              <a:t>ModelAndView</a:t>
            </a:r>
            <a:r>
              <a:rPr lang="zh-CN" altLang="zh-CN" sz="1100" dirty="0"/>
              <a:t>对象（包含模型数据、逻辑视图名）；</a:t>
            </a:r>
            <a:endParaRPr lang="zh-CN" altLang="zh-CN" sz="1100" dirty="0"/>
          </a:p>
          <a:p>
            <a:r>
              <a:rPr lang="zh-CN" altLang="zh-CN" sz="1100" dirty="0"/>
              <a:t>（</a:t>
            </a:r>
            <a:r>
              <a:rPr lang="en-US" altLang="zh-CN" sz="1100" dirty="0"/>
              <a:t>5</a:t>
            </a:r>
            <a:r>
              <a:rPr lang="zh-CN" altLang="zh-CN" sz="1100" dirty="0"/>
              <a:t>）</a:t>
            </a:r>
            <a:r>
              <a:rPr lang="en-US" altLang="zh-CN" sz="1100" dirty="0" err="1"/>
              <a:t>ModelAndView</a:t>
            </a:r>
            <a:r>
              <a:rPr lang="zh-CN" altLang="zh-CN" sz="1100" dirty="0"/>
              <a:t>对象（</a:t>
            </a:r>
            <a:r>
              <a:rPr lang="en-US" altLang="zh-CN" sz="1100" dirty="0"/>
              <a:t>Model</a:t>
            </a:r>
            <a:r>
              <a:rPr lang="zh-CN" altLang="zh-CN" sz="1100" dirty="0"/>
              <a:t>部分是业务对象返回的模型数据，</a:t>
            </a:r>
            <a:r>
              <a:rPr lang="en-US" altLang="zh-CN" sz="1100" dirty="0"/>
              <a:t>View</a:t>
            </a:r>
            <a:r>
              <a:rPr lang="zh-CN" altLang="zh-CN" sz="1100" dirty="0"/>
              <a:t>部分为逻辑视图名）——</a:t>
            </a:r>
            <a:r>
              <a:rPr lang="en-US" altLang="zh-CN" sz="1100" dirty="0"/>
              <a:t>&gt; </a:t>
            </a:r>
            <a:r>
              <a:rPr lang="en-US" altLang="zh-CN" sz="1100" dirty="0" err="1"/>
              <a:t>ViewResolver</a:t>
            </a:r>
            <a:r>
              <a:rPr lang="zh-CN" altLang="zh-CN" sz="1100" dirty="0"/>
              <a:t>， 视图解析器将把逻辑视图名解析为具体的</a:t>
            </a:r>
            <a:r>
              <a:rPr lang="en-US" altLang="zh-CN" sz="1100" dirty="0"/>
              <a:t>View</a:t>
            </a:r>
            <a:r>
              <a:rPr lang="zh-CN" altLang="zh-CN" sz="1100" dirty="0"/>
              <a:t>；</a:t>
            </a:r>
            <a:endParaRPr lang="zh-CN" altLang="zh-CN" sz="1100" dirty="0"/>
          </a:p>
          <a:p>
            <a:r>
              <a:rPr lang="zh-CN" altLang="zh-CN" sz="1100" dirty="0"/>
              <a:t>（</a:t>
            </a:r>
            <a:r>
              <a:rPr lang="en-US" altLang="zh-CN" sz="1100" dirty="0"/>
              <a:t>6</a:t>
            </a:r>
            <a:r>
              <a:rPr lang="zh-CN" altLang="zh-CN" sz="1100" dirty="0"/>
              <a:t>）</a:t>
            </a:r>
            <a:r>
              <a:rPr lang="en-US" altLang="zh-CN" sz="1100" dirty="0"/>
              <a:t>View</a:t>
            </a:r>
            <a:r>
              <a:rPr lang="zh-CN" altLang="zh-CN" sz="1100" dirty="0"/>
              <a:t>——</a:t>
            </a:r>
            <a:r>
              <a:rPr lang="en-US" altLang="zh-CN" sz="1100" dirty="0"/>
              <a:t>&gt;</a:t>
            </a:r>
            <a:r>
              <a:rPr lang="zh-CN" altLang="zh-CN" sz="1100" dirty="0"/>
              <a:t>渲染，</a:t>
            </a:r>
            <a:r>
              <a:rPr lang="en-US" altLang="zh-CN" sz="1100" dirty="0"/>
              <a:t>View</a:t>
            </a:r>
            <a:r>
              <a:rPr lang="zh-CN" altLang="zh-CN" sz="1100" dirty="0"/>
              <a:t>会根据传进来的</a:t>
            </a:r>
            <a:r>
              <a:rPr lang="en-US" altLang="zh-CN" sz="1100" dirty="0"/>
              <a:t>Model</a:t>
            </a:r>
            <a:r>
              <a:rPr lang="zh-CN" altLang="zh-CN" sz="1100" dirty="0"/>
              <a:t>模型数据进行渲染，此处的</a:t>
            </a:r>
            <a:r>
              <a:rPr lang="en-US" altLang="zh-CN" sz="1100" dirty="0"/>
              <a:t>Model</a:t>
            </a:r>
            <a:r>
              <a:rPr lang="zh-CN" altLang="zh-CN" sz="1100" dirty="0"/>
              <a:t>实际是一个</a:t>
            </a:r>
            <a:r>
              <a:rPr lang="en-US" altLang="zh-CN" sz="1100" dirty="0"/>
              <a:t>Map</a:t>
            </a:r>
            <a:r>
              <a:rPr lang="zh-CN" altLang="zh-CN" sz="1100" dirty="0"/>
              <a:t>数据结构；</a:t>
            </a:r>
            <a:endParaRPr lang="zh-CN" altLang="zh-CN" sz="1100" dirty="0"/>
          </a:p>
          <a:p>
            <a:r>
              <a:rPr lang="zh-CN" altLang="zh-CN" sz="1100" dirty="0"/>
              <a:t>（</a:t>
            </a:r>
            <a:r>
              <a:rPr lang="en-US" altLang="zh-CN" sz="1100" dirty="0"/>
              <a:t>7</a:t>
            </a:r>
            <a:r>
              <a:rPr lang="zh-CN" altLang="zh-CN" sz="1100" dirty="0"/>
              <a:t>）返回控制权给</a:t>
            </a:r>
            <a:r>
              <a:rPr lang="en-US" altLang="zh-CN" sz="1100" dirty="0" err="1"/>
              <a:t>DispatcherServlet</a:t>
            </a:r>
            <a:r>
              <a:rPr lang="zh-CN" altLang="zh-CN" sz="1100" dirty="0"/>
              <a:t>，由</a:t>
            </a:r>
            <a:r>
              <a:rPr lang="en-US" altLang="zh-CN" sz="1100" dirty="0" err="1"/>
              <a:t>DispatcherServlet</a:t>
            </a:r>
            <a:r>
              <a:rPr lang="zh-CN" altLang="zh-CN" sz="1100" dirty="0"/>
              <a:t>返回响应给用户，到此一个流程结束。</a:t>
            </a:r>
            <a:endParaRPr lang="zh-CN" altLang="zh-CN" sz="1100" dirty="0"/>
          </a:p>
          <a:p>
            <a:endParaRPr lang="zh-CN" altLang="en-US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6978316 w 12192000"/>
              <a:gd name="connsiteY1" fmla="*/ 0 h 6858000"/>
              <a:gd name="connsiteX2" fmla="*/ 12192000 w 12192000"/>
              <a:gd name="connsiteY2" fmla="*/ 5213685 h 6858000"/>
              <a:gd name="connsiteX3" fmla="*/ 12192000 w 12192000"/>
              <a:gd name="connsiteY3" fmla="*/ 6858000 h 6858000"/>
              <a:gd name="connsiteX4" fmla="*/ 5213686 w 12192000"/>
              <a:gd name="connsiteY4" fmla="*/ 6858000 h 6858000"/>
              <a:gd name="connsiteX5" fmla="*/ 0 w 12192000"/>
              <a:gd name="connsiteY5" fmla="*/ 16443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978316" y="0"/>
                </a:lnTo>
                <a:lnTo>
                  <a:pt x="12192000" y="5213685"/>
                </a:lnTo>
                <a:lnTo>
                  <a:pt x="12192000" y="6858000"/>
                </a:lnTo>
                <a:lnTo>
                  <a:pt x="5213686" y="6858000"/>
                </a:lnTo>
                <a:lnTo>
                  <a:pt x="0" y="164431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98926" y="1421607"/>
            <a:ext cx="9461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i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04</a:t>
            </a:r>
            <a:endParaRPr lang="zh-CN" altLang="en-US" sz="5400" b="1" i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矩形 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863517" y="3074421"/>
            <a:ext cx="34169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Improved Test</a:t>
            </a:r>
            <a:endParaRPr lang="en-US" altLang="zh-CN" sz="9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7160" y="2310304"/>
            <a:ext cx="12496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改进测试</a:t>
            </a:r>
            <a:endParaRPr lang="zh-CN" altLang="en-US" sz="21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46269" y="3541532"/>
            <a:ext cx="851462" cy="21049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NEXT</a:t>
            </a:r>
            <a:endParaRPr lang="zh-CN" altLang="en-US" sz="9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153607" y="2818177"/>
            <a:ext cx="2836787" cy="33318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05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44009" y="2912820"/>
            <a:ext cx="655983" cy="0"/>
            <a:chOff x="5625548" y="3867892"/>
            <a:chExt cx="874644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006185" y="23530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破坏性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测试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4" name="矩形 2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Destructive testing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65654" y="1010653"/>
            <a:ext cx="3983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Nginx</a:t>
            </a:r>
            <a:r>
              <a:rPr lang="zh-CN" altLang="zh-CN" dirty="0"/>
              <a:t>破坏性测试，避免单点</a:t>
            </a:r>
            <a:r>
              <a:rPr lang="zh-CN" altLang="zh-CN" dirty="0" smtClean="0"/>
              <a:t>故障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065654" y="1518484"/>
            <a:ext cx="6222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LVS</a:t>
            </a:r>
            <a:r>
              <a:rPr lang="zh-CN" altLang="zh-CN" dirty="0"/>
              <a:t>采取</a:t>
            </a:r>
            <a:r>
              <a:rPr lang="en-US" altLang="zh-CN" dirty="0"/>
              <a:t>Direct</a:t>
            </a:r>
            <a:r>
              <a:rPr lang="zh-CN" altLang="zh-CN" dirty="0"/>
              <a:t>模式，启动</a:t>
            </a:r>
            <a:r>
              <a:rPr lang="en-US" altLang="zh-CN" dirty="0"/>
              <a:t>LVS</a:t>
            </a:r>
            <a:r>
              <a:rPr lang="zh-CN" altLang="zh-CN" dirty="0"/>
              <a:t>和</a:t>
            </a:r>
            <a:r>
              <a:rPr lang="en-US" altLang="zh-CN" dirty="0"/>
              <a:t>3</a:t>
            </a:r>
            <a:r>
              <a:rPr lang="zh-CN" altLang="zh-CN" dirty="0"/>
              <a:t>台</a:t>
            </a:r>
            <a:r>
              <a:rPr lang="en-US" altLang="zh-CN" dirty="0"/>
              <a:t>Nginx</a:t>
            </a:r>
            <a:r>
              <a:rPr lang="zh-CN" altLang="zh-CN" dirty="0"/>
              <a:t>，请求会均衡地转发给</a:t>
            </a:r>
            <a:r>
              <a:rPr lang="en-US" altLang="zh-CN" dirty="0"/>
              <a:t>3</a:t>
            </a:r>
            <a:r>
              <a:rPr lang="zh-CN" altLang="zh-CN" dirty="0"/>
              <a:t>台</a:t>
            </a:r>
            <a:r>
              <a:rPr lang="en-US" altLang="zh-CN" dirty="0"/>
              <a:t>Nginx</a:t>
            </a:r>
            <a:r>
              <a:rPr lang="zh-CN" altLang="zh-CN" dirty="0"/>
              <a:t>，在网页上可以看到相应的</a:t>
            </a:r>
            <a:r>
              <a:rPr lang="en-US" altLang="zh-CN" dirty="0" err="1"/>
              <a:t>container_id</a:t>
            </a:r>
            <a:r>
              <a:rPr lang="zh-CN" altLang="zh-CN" dirty="0"/>
              <a:t>，当破坏性地</a:t>
            </a:r>
            <a:r>
              <a:rPr lang="en-US" altLang="zh-CN" dirty="0"/>
              <a:t>kill</a:t>
            </a:r>
            <a:r>
              <a:rPr lang="zh-CN" altLang="zh-CN" dirty="0"/>
              <a:t>掉</a:t>
            </a:r>
            <a:r>
              <a:rPr lang="en-US" altLang="zh-CN" dirty="0"/>
              <a:t>1</a:t>
            </a:r>
            <a:r>
              <a:rPr lang="zh-CN" altLang="zh-CN" dirty="0"/>
              <a:t>台</a:t>
            </a:r>
            <a:r>
              <a:rPr lang="en-US" altLang="zh-CN" dirty="0"/>
              <a:t>Nginx</a:t>
            </a:r>
            <a:r>
              <a:rPr lang="zh-CN" altLang="zh-CN" dirty="0"/>
              <a:t>，不会导致服务不能访问。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27" name="图片 26" descr="C:\Users\lxcx\Desktop\demoTest3.gif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5026" y="2441561"/>
            <a:ext cx="5274310" cy="231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340" y="2103755"/>
            <a:ext cx="3053080" cy="2591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首页压力测试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Home stress test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7418" y="1323132"/>
            <a:ext cx="63516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1) </a:t>
            </a:r>
            <a:r>
              <a:rPr lang="en-US" altLang="zh-CN" dirty="0" smtClean="0"/>
              <a:t> </a:t>
            </a:r>
            <a:r>
              <a:rPr lang="zh-CN" altLang="zh-CN" dirty="0" smtClean="0"/>
              <a:t>首页</a:t>
            </a:r>
            <a:r>
              <a:rPr lang="zh-CN" altLang="zh-CN" dirty="0"/>
              <a:t>服务器单节点部署下的压力</a:t>
            </a:r>
            <a:endParaRPr lang="zh-CN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4722223" y="1301487"/>
            <a:ext cx="41801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2) </a:t>
            </a:r>
            <a:r>
              <a:rPr lang="zh-CN" altLang="zh-CN" dirty="0" smtClean="0"/>
              <a:t>单</a:t>
            </a:r>
            <a:r>
              <a:rPr lang="zh-CN" altLang="zh-CN" dirty="0"/>
              <a:t>台</a:t>
            </a:r>
            <a:r>
              <a:rPr lang="en-US" altLang="zh-CN" dirty="0"/>
              <a:t>Nginx</a:t>
            </a:r>
            <a:r>
              <a:rPr lang="zh-CN" altLang="zh-CN" dirty="0"/>
              <a:t>负载均衡，首页</a:t>
            </a:r>
            <a:r>
              <a:rPr lang="zh-CN" altLang="zh-CN" dirty="0" smtClean="0"/>
              <a:t>服务器</a:t>
            </a:r>
            <a:r>
              <a:rPr lang="en-US" altLang="zh-CN" dirty="0" smtClean="0"/>
              <a:t>3</a:t>
            </a:r>
            <a:r>
              <a:rPr lang="zh-CN" altLang="zh-CN" dirty="0" smtClean="0"/>
              <a:t>台</a:t>
            </a:r>
            <a:r>
              <a:rPr lang="zh-CN" altLang="zh-CN" dirty="0"/>
              <a:t>部署下的压力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51184" y="925401"/>
            <a:ext cx="40907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20s</a:t>
            </a:r>
            <a:r>
              <a:rPr lang="zh-CN" altLang="zh-CN" dirty="0"/>
              <a:t>启动</a:t>
            </a:r>
            <a:r>
              <a:rPr lang="en-US" altLang="zh-CN" dirty="0"/>
              <a:t>500</a:t>
            </a:r>
            <a:r>
              <a:rPr lang="zh-CN" altLang="zh-CN" dirty="0"/>
              <a:t>线程循环</a:t>
            </a:r>
            <a:r>
              <a:rPr lang="en-US" altLang="zh-CN" dirty="0"/>
              <a:t>10</a:t>
            </a:r>
            <a:r>
              <a:rPr lang="zh-CN" altLang="zh-CN" dirty="0"/>
              <a:t>次，情况下</a:t>
            </a:r>
            <a:r>
              <a:rPr lang="en-US" altLang="zh-CN" dirty="0" err="1"/>
              <a:t>jmeter</a:t>
            </a:r>
            <a:r>
              <a:rPr lang="zh-CN" altLang="zh-CN" dirty="0"/>
              <a:t>压测结果</a:t>
            </a:r>
            <a:endParaRPr lang="zh-CN" altLang="en-US" dirty="0"/>
          </a:p>
        </p:txBody>
      </p:sp>
      <p:pic>
        <p:nvPicPr>
          <p:cNvPr id="5122" name="Picture 2" descr="图像 1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24" y="1794452"/>
            <a:ext cx="4221529" cy="187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图像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41" y="3839662"/>
            <a:ext cx="4375294" cy="26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图像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01" y="1742842"/>
            <a:ext cx="4194837" cy="192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图像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66" y="3839662"/>
            <a:ext cx="4405609" cy="28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952553" y="4338244"/>
            <a:ext cx="557577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对比结论</a:t>
            </a:r>
            <a:r>
              <a:rPr lang="en-US" altLang="zh-CN" dirty="0"/>
              <a:t>: </a:t>
            </a:r>
            <a:r>
              <a:rPr lang="zh-CN" altLang="zh-CN" dirty="0"/>
              <a:t>负载均衡后，</a:t>
            </a:r>
            <a:r>
              <a:rPr lang="zh-CN" altLang="zh-CN" b="1" dirty="0"/>
              <a:t>错误率和响应时间都略有下降</a:t>
            </a:r>
            <a:r>
              <a:rPr lang="zh-CN" altLang="zh-CN" dirty="0"/>
              <a:t>，但</a:t>
            </a:r>
            <a:r>
              <a:rPr lang="en-US" altLang="zh-CN" dirty="0"/>
              <a:t>3</a:t>
            </a:r>
            <a:r>
              <a:rPr lang="zh-CN" altLang="zh-CN" dirty="0"/>
              <a:t>台服务器所能承受的负载是高于</a:t>
            </a:r>
            <a:r>
              <a:rPr lang="en-US" altLang="zh-CN" dirty="0"/>
              <a:t>1</a:t>
            </a:r>
            <a:r>
              <a:rPr lang="zh-CN" altLang="zh-CN" dirty="0"/>
              <a:t>台</a:t>
            </a:r>
            <a:r>
              <a:rPr lang="zh-CN" altLang="zh-CN" dirty="0" smtClean="0"/>
              <a:t>的</a:t>
            </a:r>
            <a:r>
              <a:rPr lang="en-US" altLang="zh-CN" dirty="0" smtClean="0"/>
              <a:t>.</a:t>
            </a:r>
            <a:r>
              <a:rPr lang="zh-CN" altLang="en-US" dirty="0"/>
              <a:t> </a:t>
            </a:r>
            <a:r>
              <a:rPr lang="zh-CN" altLang="en-US" dirty="0" smtClean="0"/>
              <a:t>（可能受到</a:t>
            </a:r>
            <a:r>
              <a:rPr lang="zh-CN" altLang="en-US" dirty="0"/>
              <a:t>测试环境的</a:t>
            </a:r>
            <a:r>
              <a:rPr lang="zh-CN" altLang="en-US" dirty="0" smtClean="0"/>
              <a:t>影响</a:t>
            </a:r>
            <a:r>
              <a:rPr lang="zh-CN" altLang="zh-CN" dirty="0"/>
              <a:t>， </a:t>
            </a:r>
            <a:r>
              <a:rPr lang="zh-CN" altLang="en-US" dirty="0" smtClean="0"/>
              <a:t>不明显）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读写分离接口性能测试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Read and write separation interface performance test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6185" y="1018032"/>
            <a:ext cx="63516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使用</a:t>
            </a:r>
            <a:r>
              <a:rPr lang="en-US" altLang="zh-CN" dirty="0" err="1"/>
              <a:t>JMeter</a:t>
            </a:r>
            <a:r>
              <a:rPr lang="zh-CN" altLang="zh-CN" dirty="0"/>
              <a:t>进行线程数为</a:t>
            </a:r>
            <a:r>
              <a:rPr lang="en-US" altLang="zh-CN" dirty="0"/>
              <a:t>1000</a:t>
            </a:r>
            <a:r>
              <a:rPr lang="zh-CN" altLang="zh-CN" dirty="0"/>
              <a:t>的接口性能测试</a:t>
            </a:r>
            <a:r>
              <a:rPr lang="en-US" altLang="zh-CN" dirty="0"/>
              <a:t>:</a:t>
            </a:r>
            <a:endParaRPr lang="zh-CN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21999" y="1646886"/>
            <a:ext cx="23031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未进行读写分离：查询</a:t>
            </a:r>
            <a:endParaRPr lang="zh-CN" altLang="zh-CN" dirty="0"/>
          </a:p>
        </p:txBody>
      </p:sp>
      <p:pic>
        <p:nvPicPr>
          <p:cNvPr id="7" name="图片 6"/>
          <p:cNvPicPr/>
          <p:nvPr/>
        </p:nvPicPr>
        <p:blipFill rotWithShape="1">
          <a:blip r:embed="rId1"/>
          <a:srcRect l="3085" t="30717"/>
          <a:stretch>
            <a:fillRect/>
          </a:stretch>
        </p:blipFill>
        <p:spPr>
          <a:xfrm>
            <a:off x="103272" y="2030518"/>
            <a:ext cx="4413727" cy="74017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999" y="2861711"/>
            <a:ext cx="33138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未进行读写分离：</a:t>
            </a:r>
            <a:r>
              <a:rPr lang="zh-CN" altLang="zh-CN" dirty="0" smtClean="0"/>
              <a:t>写入</a:t>
            </a:r>
            <a:endParaRPr lang="zh-CN" altLang="zh-CN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99" y="3266301"/>
            <a:ext cx="4465077" cy="7556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57726" y="1606266"/>
            <a:ext cx="23068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读写分离后：</a:t>
            </a:r>
            <a:r>
              <a:rPr lang="zh-CN" altLang="zh-CN" dirty="0" smtClean="0"/>
              <a:t>查询</a:t>
            </a:r>
            <a:endParaRPr lang="zh-CN" altLang="zh-CN" dirty="0"/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636487" y="2030518"/>
            <a:ext cx="4507513" cy="7211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36487" y="2889001"/>
            <a:ext cx="1977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读写分离后：</a:t>
            </a:r>
            <a:r>
              <a:rPr lang="zh-CN" altLang="zh-CN" dirty="0" smtClean="0"/>
              <a:t>写入</a:t>
            </a:r>
            <a:endParaRPr lang="zh-CN" altLang="zh-CN" dirty="0"/>
          </a:p>
        </p:txBody>
      </p:sp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4657726" y="3303254"/>
            <a:ext cx="4483236" cy="71873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61937" y="4290117"/>
            <a:ext cx="4351994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未进行读写分离前和读写分离后，查询请求的响应时间没有明显变化，但</a:t>
            </a:r>
            <a:r>
              <a:rPr lang="zh-CN" altLang="zh-CN" b="1" dirty="0"/>
              <a:t>写入请求的响应时间明显改善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页面静态化响应时间测试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Page static response time test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6185" y="996442"/>
            <a:ext cx="6351687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进行页面静态化前：</a:t>
            </a:r>
            <a:endParaRPr lang="zh-CN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006185" y="3063842"/>
            <a:ext cx="418011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进行页面静态化后：</a:t>
            </a:r>
            <a:endParaRPr lang="zh-CN" altLang="zh-CN" dirty="0"/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1693839" y="1655516"/>
            <a:ext cx="4010025" cy="121920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93839" y="3583930"/>
            <a:ext cx="4057650" cy="124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2286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6978316 w 12192000"/>
              <a:gd name="connsiteY1" fmla="*/ 0 h 6858000"/>
              <a:gd name="connsiteX2" fmla="*/ 12192000 w 12192000"/>
              <a:gd name="connsiteY2" fmla="*/ 5213685 h 6858000"/>
              <a:gd name="connsiteX3" fmla="*/ 12192000 w 12192000"/>
              <a:gd name="connsiteY3" fmla="*/ 6858000 h 6858000"/>
              <a:gd name="connsiteX4" fmla="*/ 5213686 w 12192000"/>
              <a:gd name="connsiteY4" fmla="*/ 6858000 h 6858000"/>
              <a:gd name="connsiteX5" fmla="*/ 0 w 12192000"/>
              <a:gd name="connsiteY5" fmla="*/ 16443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978316" y="0"/>
                </a:lnTo>
                <a:lnTo>
                  <a:pt x="12192000" y="5213685"/>
                </a:lnTo>
                <a:lnTo>
                  <a:pt x="12192000" y="6858000"/>
                </a:lnTo>
                <a:lnTo>
                  <a:pt x="5213686" y="6858000"/>
                </a:lnTo>
                <a:lnTo>
                  <a:pt x="0" y="164431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1643" y="2274526"/>
            <a:ext cx="1706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谢谢大家</a:t>
            </a:r>
            <a:endParaRPr lang="zh-CN" altLang="en-US" sz="3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153606" y="2825797"/>
            <a:ext cx="2836787" cy="33318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05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44008" y="2920440"/>
            <a:ext cx="655983" cy="0"/>
            <a:chOff x="5625548" y="3867892"/>
            <a:chExt cx="874644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6978316 w 12192000"/>
              <a:gd name="connsiteY1" fmla="*/ 0 h 6858000"/>
              <a:gd name="connsiteX2" fmla="*/ 12192000 w 12192000"/>
              <a:gd name="connsiteY2" fmla="*/ 5213685 h 6858000"/>
              <a:gd name="connsiteX3" fmla="*/ 12192000 w 12192000"/>
              <a:gd name="connsiteY3" fmla="*/ 6858000 h 6858000"/>
              <a:gd name="connsiteX4" fmla="*/ 5213686 w 12192000"/>
              <a:gd name="connsiteY4" fmla="*/ 6858000 h 6858000"/>
              <a:gd name="connsiteX5" fmla="*/ 0 w 12192000"/>
              <a:gd name="connsiteY5" fmla="*/ 16443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978316" y="0"/>
                </a:lnTo>
                <a:lnTo>
                  <a:pt x="12192000" y="5213685"/>
                </a:lnTo>
                <a:lnTo>
                  <a:pt x="12192000" y="6858000"/>
                </a:lnTo>
                <a:lnTo>
                  <a:pt x="5213686" y="6858000"/>
                </a:lnTo>
                <a:lnTo>
                  <a:pt x="0" y="164431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94947" y="1421607"/>
            <a:ext cx="954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i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01</a:t>
            </a:r>
            <a:endParaRPr lang="zh-CN" altLang="en-US" sz="5400" b="1" i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矩形 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863517" y="3074421"/>
            <a:ext cx="34169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System Introduction</a:t>
            </a:r>
            <a:endParaRPr lang="en-US" altLang="zh-CN" sz="9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7160" y="2310304"/>
            <a:ext cx="12496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系统介绍</a:t>
            </a:r>
            <a:endParaRPr lang="zh-CN" altLang="en-US" sz="21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46269" y="3541532"/>
            <a:ext cx="851462" cy="21049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NEXT</a:t>
            </a:r>
            <a:endParaRPr lang="zh-CN" altLang="en-US" sz="9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153607" y="2818177"/>
            <a:ext cx="2836787" cy="33318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05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44009" y="2912820"/>
            <a:ext cx="655983" cy="0"/>
            <a:chOff x="5625548" y="3867892"/>
            <a:chExt cx="874644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006185" y="235302"/>
            <a:ext cx="235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系统开发</a:t>
            </a: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-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核心流程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" name="矩形 1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System Development - Core Process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" y="1310640"/>
            <a:ext cx="482346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我们</a:t>
            </a:r>
            <a:r>
              <a:rPr lang="zh-CN" altLang="en-US" dirty="0" smtClean="0"/>
              <a:t>小组</a:t>
            </a:r>
            <a:r>
              <a:rPr lang="zh-CN" altLang="zh-CN" dirty="0" smtClean="0"/>
              <a:t>的</a:t>
            </a:r>
            <a:r>
              <a:rPr lang="zh-CN" altLang="zh-CN" dirty="0"/>
              <a:t>课程设计是设计一个购物商场系统的原型，取名为“我的商城”，它是一个综合性的</a:t>
            </a:r>
            <a:r>
              <a:rPr lang="en-US" altLang="zh-CN" dirty="0"/>
              <a:t>B2C</a:t>
            </a:r>
            <a:r>
              <a:rPr lang="zh-CN" altLang="zh-CN" dirty="0"/>
              <a:t>平台，类似顺丰优选、京东商城。做一个商城，功能会有很多，如促销、搜索、购物车、商品类目、商品、用户、评价、订单、智能推荐、支付、物流、售后等等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/>
          <p:nvPr/>
        </p:nvGraphicFramePr>
        <p:xfrm>
          <a:off x="385791" y="4115435"/>
          <a:ext cx="6370319" cy="601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Visio" r:id="rId1" imgW="11501120" imgH="940435" progId="Visio.Drawing.15">
                  <p:embed/>
                </p:oleObj>
              </mc:Choice>
              <mc:Fallback>
                <p:oleObj name="Visio" r:id="rId1" imgW="11501120" imgH="940435" progId="Visio.Drawing.15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91" y="4115435"/>
                        <a:ext cx="6370319" cy="6019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09600" y="2979809"/>
            <a:ext cx="557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我们小组简要实现商城用户注册、登录、商城门户、搜索商品、查看商品详情页、添加购物车、确认订单以及后台相关资源、信息管理的核心流程。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43306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/>
          <p:nvPr/>
        </p:nvGraphicFramePr>
        <p:xfrm>
          <a:off x="5707380" y="381000"/>
          <a:ext cx="3345180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Visio" r:id="rId3" imgW="6388100" imgH="5505450" progId="Visio.Drawing.15">
                  <p:embed/>
                </p:oleObj>
              </mc:Choice>
              <mc:Fallback>
                <p:oleObj name="Visio" r:id="rId3" imgW="6388100" imgH="5505450" progId="Visio.Drawing.1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380" y="381000"/>
                        <a:ext cx="3345180" cy="3184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006185" y="2353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系统模块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" name="矩形 1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System </a:t>
            </a:r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Modules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80" y="1052370"/>
            <a:ext cx="3992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系统要开发</a:t>
            </a:r>
            <a:r>
              <a:rPr lang="zh-CN" altLang="en-US" dirty="0" smtClean="0"/>
              <a:t>的系统有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单点</a:t>
            </a:r>
            <a:r>
              <a:rPr lang="zh-CN" altLang="en-US" dirty="0"/>
              <a:t>登录系统（用户注册、登陆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前台</a:t>
            </a:r>
            <a:r>
              <a:rPr lang="zh-CN" altLang="en-US" dirty="0"/>
              <a:t>系统（拆分为门户、商品详情两个系统分别开发和部署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订单</a:t>
            </a:r>
            <a:r>
              <a:rPr lang="zh-CN" altLang="en-US" dirty="0"/>
              <a:t>系统（拆分为购物车、订单两个系统分别开发和部署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搜索</a:t>
            </a:r>
            <a:r>
              <a:rPr lang="zh-CN" altLang="en-US" dirty="0"/>
              <a:t>系统（提供商品搜索服务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后台</a:t>
            </a:r>
            <a:r>
              <a:rPr lang="zh-CN" altLang="en-US" dirty="0"/>
              <a:t>管理（主要发分为商品管理系统和网站内容管理系统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各</a:t>
            </a:r>
            <a:r>
              <a:rPr lang="zh-CN" altLang="en-US" dirty="0"/>
              <a:t>系统的服务在服务注册中心注册，服务消费方使用</a:t>
            </a:r>
            <a:r>
              <a:rPr lang="en-US" altLang="zh-CN" dirty="0"/>
              <a:t>RPC</a:t>
            </a:r>
            <a:r>
              <a:rPr lang="zh-CN" altLang="en-US" dirty="0"/>
              <a:t>协议远程调用服务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zh-CN" altLang="en-US" dirty="0"/>
              <a:t>消息中间件进行商品管理、前台系统、搜索系统间的解耦。相关的商品信息、搜索结果等使用缓存技术。</a:t>
            </a:r>
            <a:endParaRPr lang="zh-CN" alt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43306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4755197" y="3549409"/>
          <a:ext cx="4297363" cy="1564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Visio" r:id="rId1" imgW="4810125" imgH="1912620" progId="Visio.Drawing.15">
                  <p:embed/>
                </p:oleObj>
              </mc:Choice>
              <mc:Fallback>
                <p:oleObj name="Visio" r:id="rId1" imgW="4810125" imgH="1912620" progId="Visio.Drawing.15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5197" y="3549409"/>
                        <a:ext cx="4297363" cy="15648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930140" y="86167"/>
          <a:ext cx="4122420" cy="3397250"/>
        </p:xfrm>
        <a:graphic>
          <a:graphicData uri="http://schemas.openxmlformats.org/drawingml/2006/table">
            <a:tbl>
              <a:tblPr firstRow="1" firstCol="1" bandRow="1"/>
              <a:tblGrid>
                <a:gridCol w="1379220"/>
                <a:gridCol w="1143849"/>
                <a:gridCol w="1599351"/>
              </a:tblGrid>
              <a:tr h="1396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系统模块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域名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Maven</a:t>
                      </a: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2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mymall-parent </a:t>
                      </a: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父工程 集中定义管理第三方库依赖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6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mymall-common </a:t>
                      </a: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子工程共用的依赖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2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服务注册中心</a:t>
                      </a: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Web</a:t>
                      </a: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管理系统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sz="9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dubbo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-admin </a:t>
                      </a:r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可沿用</a:t>
                      </a:r>
                      <a:r>
                        <a:rPr lang="en-US" sz="9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dubbo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-admin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2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单点登录系统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sso.mymall.com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mymall-sso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mymall-sso-web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26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前台系统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www.mymall.com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mymall-portal-web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449">
                <a:tc vMerge="1"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item.mymall.com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mymall-item-web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订单系统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cart.mymall.com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mymall-cart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mymall-cart-web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249">
                <a:tc vMerge="1"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order.mymall.com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mymall-order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mymall-order-web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2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搜索系统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search.mymall.com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mymall-search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mymall-search-web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2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后台管理系统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manage.mymall.com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mymall-content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mymall-manager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6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图片服务器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image.mymall.com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6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静态资源服务器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static.mymall.com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9839" marR="59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006185" y="23530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主要技术栈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" name="矩形 1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Main technology stack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7710" y="1095375"/>
            <a:ext cx="24942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该项目的主要技术栈</a:t>
            </a:r>
            <a:r>
              <a:rPr lang="zh-CN" altLang="zh-CN" dirty="0" smtClean="0"/>
              <a:t>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Java 1.8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Spring </a:t>
            </a:r>
            <a:r>
              <a:rPr lang="en-US" altLang="zh-CN" dirty="0"/>
              <a:t>Boot </a:t>
            </a:r>
            <a:r>
              <a:rPr lang="en-US" altLang="zh-CN" dirty="0" smtClean="0"/>
              <a:t>2.0.4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Dubbo</a:t>
            </a:r>
            <a:r>
              <a:rPr lang="en-US" altLang="zh-CN" dirty="0" smtClean="0"/>
              <a:t> 2.6.2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Zookeeper 3.4.13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Solr</a:t>
            </a:r>
            <a:r>
              <a:rPr lang="en-US" altLang="zh-CN" dirty="0" smtClean="0"/>
              <a:t> 7.4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ActiveMQ</a:t>
            </a:r>
            <a:r>
              <a:rPr lang="en-US" altLang="zh-CN" dirty="0" smtClean="0"/>
              <a:t> 5.14.3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Thymeleaf</a:t>
            </a:r>
            <a:r>
              <a:rPr lang="en-US" altLang="zh-CN" dirty="0" smtClean="0"/>
              <a:t> 3.0.9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FastDFS</a:t>
            </a:r>
            <a:r>
              <a:rPr lang="en-US" altLang="zh-CN" dirty="0" smtClean="0"/>
              <a:t> 5.05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MySQL 5.7.23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Redis</a:t>
            </a:r>
            <a:r>
              <a:rPr lang="en-US" altLang="zh-CN" dirty="0" smtClean="0"/>
              <a:t> 3.2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Tomcat 8.5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Maven 3.3.9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CentOS 7.4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Docker 18.06CE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Docker </a:t>
            </a:r>
            <a:r>
              <a:rPr lang="en-US" altLang="zh-CN" dirty="0"/>
              <a:t>Compose </a:t>
            </a:r>
            <a:r>
              <a:rPr lang="en-US" altLang="zh-CN" dirty="0" smtClean="0"/>
              <a:t>3.7</a:t>
            </a:r>
            <a:endParaRPr lang="zh-CN" altLang="zh-CN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43306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27710" y="4446270"/>
            <a:ext cx="598995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系统开发拆解的服务及应用均已容器化，采用</a:t>
            </a:r>
            <a:r>
              <a:rPr lang="en-US" altLang="zh-CN"/>
              <a:t>Docker Compose</a:t>
            </a:r>
            <a:r>
              <a:rPr lang="zh-CN" altLang="en-US"/>
              <a:t>进行服务编排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6978316 w 12192000"/>
              <a:gd name="connsiteY1" fmla="*/ 0 h 6858000"/>
              <a:gd name="connsiteX2" fmla="*/ 12192000 w 12192000"/>
              <a:gd name="connsiteY2" fmla="*/ 5213685 h 6858000"/>
              <a:gd name="connsiteX3" fmla="*/ 12192000 w 12192000"/>
              <a:gd name="connsiteY3" fmla="*/ 6858000 h 6858000"/>
              <a:gd name="connsiteX4" fmla="*/ 5213686 w 12192000"/>
              <a:gd name="connsiteY4" fmla="*/ 6858000 h 6858000"/>
              <a:gd name="connsiteX5" fmla="*/ 0 w 12192000"/>
              <a:gd name="connsiteY5" fmla="*/ 16443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978316" y="0"/>
                </a:lnTo>
                <a:lnTo>
                  <a:pt x="12192000" y="5213685"/>
                </a:lnTo>
                <a:lnTo>
                  <a:pt x="12192000" y="6858000"/>
                </a:lnTo>
                <a:lnTo>
                  <a:pt x="5213686" y="6858000"/>
                </a:lnTo>
                <a:lnTo>
                  <a:pt x="0" y="164431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98926" y="1421607"/>
            <a:ext cx="9461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i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02</a:t>
            </a:r>
            <a:endParaRPr lang="zh-CN" altLang="en-US" sz="5400" b="1" i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矩形 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863517" y="3074421"/>
            <a:ext cx="34169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Demo Presentation</a:t>
            </a:r>
            <a:endParaRPr lang="en-US" altLang="zh-CN" sz="9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7160" y="2310304"/>
            <a:ext cx="12496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功能演示</a:t>
            </a:r>
            <a:endParaRPr lang="zh-CN" altLang="en-US" sz="21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46269" y="3541532"/>
            <a:ext cx="851462" cy="21049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NEXT</a:t>
            </a:r>
            <a:endParaRPr lang="zh-CN" altLang="en-US" sz="90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153607" y="2818177"/>
            <a:ext cx="2836787" cy="33318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05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44009" y="2912820"/>
            <a:ext cx="655983" cy="0"/>
            <a:chOff x="5625548" y="3867892"/>
            <a:chExt cx="874644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62554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843428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061306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280749" y="3867892"/>
              <a:ext cx="21944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1006185" y="2353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核心功能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4" name="矩形 6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Lorem ipsum dolor sit </a:t>
            </a:r>
            <a:r>
              <a:rPr lang="en-US" altLang="zh-CN" sz="1100" dirty="0" err="1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amet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, </a:t>
            </a:r>
            <a:r>
              <a:rPr lang="en-US" altLang="zh-CN" sz="1100" dirty="0" err="1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consectetur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adipiscing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elit</a:t>
            </a:r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. 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006185" y="23530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后台管理系统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006186" y="587787"/>
            <a:ext cx="36515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Background management system</a:t>
            </a:r>
            <a:endParaRPr lang="zh-CN" altLang="en-US" sz="11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098" name="Picture 2" descr="CMSç³»ç»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" y="1201882"/>
            <a:ext cx="8605521" cy="233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自定义 161">
      <a:dk1>
        <a:srgbClr val="6D6D6D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3B3B3"/>
      </a:accent2>
      <a:accent3>
        <a:srgbClr val="000000"/>
      </a:accent3>
      <a:accent4>
        <a:srgbClr val="B3B3B3"/>
      </a:accent4>
      <a:accent5>
        <a:srgbClr val="000000"/>
      </a:accent5>
      <a:accent6>
        <a:srgbClr val="B3B3B3"/>
      </a:accent6>
      <a:hlink>
        <a:srgbClr val="E7E7E7"/>
      </a:hlink>
      <a:folHlink>
        <a:srgbClr val="D87867"/>
      </a:folHlink>
    </a:clrScheme>
    <a:fontScheme name="标准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5127</Words>
  <Application>WPS 演示</Application>
  <PresentationFormat>全屏显示(16:9)</PresentationFormat>
  <Paragraphs>368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Arial</vt:lpstr>
      <vt:lpstr>微软雅黑</vt:lpstr>
      <vt:lpstr>Times New Roman</vt:lpstr>
      <vt:lpstr>Calibri</vt:lpstr>
      <vt:lpstr>Arial Unicode MS</vt:lpstr>
      <vt:lpstr>等线</vt:lpstr>
      <vt:lpstr>Тема Office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陶嘉恒</cp:lastModifiedBy>
  <cp:revision>223</cp:revision>
  <dcterms:created xsi:type="dcterms:W3CDTF">2017-05-02T06:39:00Z</dcterms:created>
  <dcterms:modified xsi:type="dcterms:W3CDTF">2019-07-16T13:29:26Z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